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Roboto Mono" panose="00000009000000000000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579a56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579a566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579a566f1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579a566f1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579a566f1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579a566f1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579a566f1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579a566f1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579a566f1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2579a566f1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579a566f1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579a566f1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579a566f1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579a566f1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579a566f1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579a566f1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579a566f1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579a566f1_0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579a566f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579a566f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579a566f1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579a566f1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579a566f1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579a566f1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579a566f1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2579a566f1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579a566f1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579a566f1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579a566f1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579a566f1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579a566f1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579a566f1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579a566f1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579a566f1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92325" y="870025"/>
            <a:ext cx="55944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/>
              <a:t>Emotion Recognition in Text: A Beginner's Approach </a:t>
            </a:r>
            <a:endParaRPr sz="2800" b="1" dirty="0"/>
          </a:p>
        </p:txBody>
      </p:sp>
      <p:sp>
        <p:nvSpPr>
          <p:cNvPr id="229" name="Google Shape;229;p17"/>
          <p:cNvSpPr txBox="1"/>
          <p:nvPr/>
        </p:nvSpPr>
        <p:spPr>
          <a:xfrm>
            <a:off x="4830350" y="3151875"/>
            <a:ext cx="4313700" cy="1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Md. Abu Hasnat (011221436)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Atique Bin Mahmud(011221444)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Ilham Mahfuz Riyadh (011221521)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AutoNum type="arabicPeriod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Nafis Nawal (011221549)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>
            <a:spLocks noGrp="1"/>
          </p:cNvSpPr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Dataset</a:t>
            </a:r>
            <a:endParaRPr b="1"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400" y="1224675"/>
            <a:ext cx="5201200" cy="35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>
            <a:spLocks noGrp="1"/>
          </p:cNvSpPr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Dataset</a:t>
            </a:r>
            <a:endParaRPr b="1" dirty="0"/>
          </a:p>
        </p:txBody>
      </p:sp>
      <p:sp>
        <p:nvSpPr>
          <p:cNvPr id="291" name="Google Shape;291;p27"/>
          <p:cNvSpPr txBox="1">
            <a:spLocks noGrp="1"/>
          </p:cNvSpPr>
          <p:nvPr>
            <p:ph type="body" idx="1"/>
          </p:nvPr>
        </p:nvSpPr>
        <p:spPr>
          <a:xfrm>
            <a:off x="537775" y="1528150"/>
            <a:ext cx="8356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 dirty="0">
                <a:latin typeface="Arial"/>
                <a:ea typeface="Arial"/>
                <a:cs typeface="Arial"/>
                <a:sym typeface="Arial"/>
              </a:rPr>
              <a:t>Emotion Distribution</a:t>
            </a: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 dirty="0">
                <a:latin typeface="Arial"/>
                <a:ea typeface="Arial"/>
                <a:cs typeface="Arial"/>
                <a:sym typeface="Arial"/>
              </a:rPr>
              <a:t>Most Common Emotions</a:t>
            </a: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: (e.g., neutral, joy, sadness).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Visual representation through a bar chart or similar to highlight the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        proportion of each emotion class.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 dirty="0">
                <a:latin typeface="Arial"/>
                <a:ea typeface="Arial"/>
                <a:cs typeface="Arial"/>
                <a:sym typeface="Arial"/>
              </a:rPr>
              <a:t>Preprocessing Steps</a:t>
            </a: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Removed unnecessary columns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Converted text to lowercase for uniformity.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Removed punctuation and </a:t>
            </a:r>
            <a:r>
              <a:rPr lang="en-GB" sz="1100" dirty="0" err="1">
                <a:latin typeface="Arial"/>
                <a:ea typeface="Arial"/>
                <a:cs typeface="Arial"/>
                <a:sym typeface="Arial"/>
              </a:rPr>
              <a:t>stopwords</a:t>
            </a: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 to focus on meaningful words.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Tokenized the text for feature extraction.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The set of the eight basic emotions proposed by Plutchik [9]. | Download  Scientific Diagram">
            <a:extLst>
              <a:ext uri="{FF2B5EF4-FFF2-40B4-BE49-F238E27FC236}">
                <a16:creationId xmlns:a16="http://schemas.microsoft.com/office/drawing/2014/main" id="{E804734A-AB61-ACD5-D8F9-E189D524E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57" y="1105427"/>
            <a:ext cx="3485445" cy="329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052550" y="3299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Dataset</a:t>
            </a:r>
            <a:endParaRPr b="1"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812" y="944525"/>
            <a:ext cx="7142225" cy="38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>
            <a:spLocks noGrp="1"/>
          </p:cNvSpPr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Proposed Machine Learning Model</a:t>
            </a:r>
            <a:endParaRPr b="1"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264575" y="1528150"/>
            <a:ext cx="51435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Overview of the Approach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Utilized traditional machine learning algorithms: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K-Nearest Neighbors (KNN)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Support Vector Machines (SVM)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Compared performance across models to determine the best fit.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Key Features of the Models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Logistic Regression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Simple and interpretable baseline model.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KNN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Non-linear model capturing relationships between text samples.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SVM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Robust to overfitting and effective for high-dimensional spaces.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780" y="1459400"/>
            <a:ext cx="3334627" cy="3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title"/>
          </p:nvPr>
        </p:nvSpPr>
        <p:spPr>
          <a:xfrm>
            <a:off x="1151275" y="614050"/>
            <a:ext cx="7744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Performance Comparison (Logistic Regression)</a:t>
            </a:r>
            <a:endParaRPr b="1"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25" y="1382676"/>
            <a:ext cx="3959677" cy="3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2677"/>
            <a:ext cx="4099941" cy="33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title"/>
          </p:nvPr>
        </p:nvSpPr>
        <p:spPr>
          <a:xfrm>
            <a:off x="1151275" y="614050"/>
            <a:ext cx="7744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Performance Comparison (KNN)</a:t>
            </a:r>
            <a:endParaRPr b="1"/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44" y="1302327"/>
            <a:ext cx="3961546" cy="337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863" y="1302328"/>
            <a:ext cx="4109439" cy="3377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1151275" y="614050"/>
            <a:ext cx="7744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Performance Comparison (SVM)</a:t>
            </a:r>
            <a:endParaRPr b="1"/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17" y="1489250"/>
            <a:ext cx="3940023" cy="3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741" y="1489250"/>
            <a:ext cx="4296041" cy="3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31" name="Google Shape;331;p3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2" name="Google Shape;332;p3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0" name="Google Shape;340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3" name="Google Shape;343;p3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7" name="Google Shape;347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3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0" name="Google Shape;350;p3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4" name="Google Shape;354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7" name="Google Shape;357;p3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2" name="Google Shape;362;p3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" name="Google Shape;363;p3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4" name="Google Shape;364;p3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6" name="Google Shape;366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7" name="Google Shape;367;p3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8" name="Google Shape;368;p3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6" name="Google Shape;376;p33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052550" y="38017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latin typeface="Raleway"/>
                <a:ea typeface="Raleway"/>
                <a:cs typeface="Raleway"/>
                <a:sym typeface="Raleway"/>
              </a:rPr>
              <a:t>Sequence of Presentation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233425" y="1235700"/>
            <a:ext cx="3643500" cy="3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➔"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Previous Research Works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Research Gap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Proposed Machine Learning Model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Comparison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en-GB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4B5E2C-CD6C-F6C9-D6CA-9D1D269FA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4502" y="996709"/>
            <a:ext cx="4946073" cy="390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913025" y="439075"/>
            <a:ext cx="70203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Introduction</a:t>
            </a:r>
            <a:endParaRPr b="1"/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323400" y="1824888"/>
            <a:ext cx="4248600" cy="23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What is Emotion Detection?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Significance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Objective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Challenges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752" y="946315"/>
            <a:ext cx="3861450" cy="38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Previous Research Works</a:t>
            </a:r>
            <a:endParaRPr b="1" dirty="0"/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537775" y="1528150"/>
            <a:ext cx="5157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Overview of Research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Emotion detection from text has evolved significantly, from rule-based methods to modern deep learning techniques.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Traditional Approaches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Early studies relied on rule-based methods using predefined linguistic patterns.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Machine learning models like Naive Bayes and SVM with feature extraction techniques (e.g., TF-IDF) were commonly used.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3A500-B48D-2466-0ECC-AEA9B6206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47" y="1425975"/>
            <a:ext cx="3244514" cy="26195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Previous Research Works</a:t>
            </a:r>
            <a:endParaRPr b="1" dirty="0"/>
          </a:p>
        </p:txBody>
      </p:sp>
      <p:sp>
        <p:nvSpPr>
          <p:cNvPr id="255" name="Google Shape;255;p21"/>
          <p:cNvSpPr txBox="1">
            <a:spLocks noGrp="1"/>
          </p:cNvSpPr>
          <p:nvPr>
            <p:ph type="body" idx="1"/>
          </p:nvPr>
        </p:nvSpPr>
        <p:spPr>
          <a:xfrm>
            <a:off x="537775" y="1528150"/>
            <a:ext cx="5157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 dirty="0">
                <a:latin typeface="Arial"/>
                <a:ea typeface="Arial"/>
                <a:cs typeface="Arial"/>
                <a:sym typeface="Arial"/>
              </a:rPr>
              <a:t>Modern Advancements</a:t>
            </a: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Deep learning models such as LSTMs and CNNs improved accuracy by capturing sequential and contextual information.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Pre-trained models like BERT and </a:t>
            </a:r>
            <a:r>
              <a:rPr lang="en-GB" sz="1100" dirty="0" err="1">
                <a:latin typeface="Arial"/>
                <a:ea typeface="Arial"/>
                <a:cs typeface="Arial"/>
                <a:sym typeface="Arial"/>
              </a:rPr>
              <a:t>GloVe</a:t>
            </a: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 revolutionized emotion detection by leveraging massive text corpora.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 dirty="0">
                <a:latin typeface="Arial"/>
                <a:ea typeface="Arial"/>
                <a:cs typeface="Arial"/>
                <a:sym typeface="Arial"/>
              </a:rPr>
              <a:t>Limitations in Prior Research</a:t>
            </a: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Lack of large, diverse datasets for training robust models.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Difficulty in detecting subtle or ambiguous emotions.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dirty="0">
                <a:latin typeface="Arial"/>
                <a:ea typeface="Arial"/>
                <a:cs typeface="Arial"/>
                <a:sym typeface="Arial"/>
              </a:rPr>
              <a:t>Limited generalization to real-world applications due to domain-specific training.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Research Gap</a:t>
            </a:r>
            <a:endParaRPr b="1"/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374375" y="1307850"/>
            <a:ext cx="5157300" cy="3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Observed Gaps in Existing Research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Lack of accurate models for detecting subtle and overlapping emotions.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Over-reliance on specific datasets that lack diversity in text types and emotional expressions.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Limitations of Traditional Approaches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Poor performance in handling ambiguous or complex emotional expressions.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Limited scalability of rule-based and traditional ML models for larger datasets.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Unaddressed Challenges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Need for better generalization across different text domains (e.g., social media vs. formal text).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Integration of context-aware models to enhance emotion detection accuracy.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16139FC-75CC-74D7-DA4B-FE5C23126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1675" y="1655618"/>
            <a:ext cx="3237950" cy="27224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Motivation</a:t>
            </a:r>
            <a:endParaRPr b="1"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1"/>
          </p:nvPr>
        </p:nvSpPr>
        <p:spPr>
          <a:xfrm>
            <a:off x="537775" y="1528150"/>
            <a:ext cx="5157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Importance of Emotion Detection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Critical for understanding human behavior and improving human-computer interactions.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Widely applicable in fields such as mental health, customer service, and social media analysis.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Practical Applications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Enhance sentiment analysis for businesses to improve customer experience.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Support mental health monitoring by detecting emotional distress in textual communication.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Aid in content moderation by identifying harmful or offensive emotions</a:t>
            </a:r>
            <a:endParaRPr sz="1800"/>
          </a:p>
        </p:txBody>
      </p:sp>
      <p:pic>
        <p:nvPicPr>
          <p:cNvPr id="1026" name="Picture 2" descr="From Sentiment Analysis to Emotion Recognition: A NLP story | by Rodrigo  Masaru Ohashi | Neuronio | Medium">
            <a:extLst>
              <a:ext uri="{FF2B5EF4-FFF2-40B4-BE49-F238E27FC236}">
                <a16:creationId xmlns:a16="http://schemas.microsoft.com/office/drawing/2014/main" id="{D788B8C2-6940-079B-ECDE-B5CBA31B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017" y="1333455"/>
            <a:ext cx="3064407" cy="310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>
            <a:spLocks noGrp="1"/>
          </p:cNvSpPr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Motivation</a:t>
            </a:r>
            <a:endParaRPr b="1"/>
          </a:p>
        </p:txBody>
      </p:sp>
      <p:sp>
        <p:nvSpPr>
          <p:cNvPr id="273" name="Google Shape;273;p24"/>
          <p:cNvSpPr txBox="1">
            <a:spLocks noGrp="1"/>
          </p:cNvSpPr>
          <p:nvPr>
            <p:ph type="body" idx="1"/>
          </p:nvPr>
        </p:nvSpPr>
        <p:spPr>
          <a:xfrm>
            <a:off x="537775" y="1528150"/>
            <a:ext cx="5157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Why This Problem?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Growing volume of text data from digital platforms creates a need for scalable solutions.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Existing models fail to accurately capture the nuances of emotions in text.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Personal/Academic Interest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Passion for applying machine learning to solve real-world NLP challenges.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Opportunity to contribute to advancing research in emotion detection.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A574A-00AD-BCC1-D308-EF78DC8D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"/>
          <a:stretch/>
        </p:blipFill>
        <p:spPr>
          <a:xfrm>
            <a:off x="5465617" y="1199937"/>
            <a:ext cx="3389411" cy="3048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>
            <a:spLocks noGrp="1"/>
          </p:cNvSpPr>
          <p:nvPr>
            <p:ph type="title"/>
          </p:nvPr>
        </p:nvSpPr>
        <p:spPr>
          <a:xfrm>
            <a:off x="1227475" y="614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Dataset</a:t>
            </a:r>
            <a:endParaRPr b="1"/>
          </a:p>
        </p:txBody>
      </p:sp>
      <p:sp>
        <p:nvSpPr>
          <p:cNvPr id="279" name="Google Shape;279;p25"/>
          <p:cNvSpPr txBox="1">
            <a:spLocks noGrp="1"/>
          </p:cNvSpPr>
          <p:nvPr>
            <p:ph type="body" idx="1"/>
          </p:nvPr>
        </p:nvSpPr>
        <p:spPr>
          <a:xfrm>
            <a:off x="537775" y="1528150"/>
            <a:ext cx="8294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Dataset Overview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 839,555 entries.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Contains text data (e.g., tweets, sentences).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Emotion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: Emotion labels such as anger, joy, sadness, neutral, etc.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Key Characteristics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Text data includes diverse emotional expressions, providing a rich resource for training machine learning models.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Multiple emotion categories allow for fine-grained analysis.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On-screen Show (16:9)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Lato</vt:lpstr>
      <vt:lpstr>Arial</vt:lpstr>
      <vt:lpstr>Raleway</vt:lpstr>
      <vt:lpstr>Montserrat</vt:lpstr>
      <vt:lpstr>Roboto Mono</vt:lpstr>
      <vt:lpstr>Focus</vt:lpstr>
      <vt:lpstr>Emotion Recognition in Text: A Beginner's Approach </vt:lpstr>
      <vt:lpstr>Sequence of Presentation </vt:lpstr>
      <vt:lpstr>Introduction</vt:lpstr>
      <vt:lpstr>Previous Research Works</vt:lpstr>
      <vt:lpstr>Previous Research Works</vt:lpstr>
      <vt:lpstr>Research Gap</vt:lpstr>
      <vt:lpstr>Motivation</vt:lpstr>
      <vt:lpstr>Motivation</vt:lpstr>
      <vt:lpstr>Dataset</vt:lpstr>
      <vt:lpstr>Dataset</vt:lpstr>
      <vt:lpstr>Dataset</vt:lpstr>
      <vt:lpstr>Dataset</vt:lpstr>
      <vt:lpstr>Proposed Machine Learning Model</vt:lpstr>
      <vt:lpstr>Performance Comparison (Logistic Regression)</vt:lpstr>
      <vt:lpstr>Performance Comparison (KNN)</vt:lpstr>
      <vt:lpstr>Performance Comparison (SVM)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Ilham Mahfuz</cp:lastModifiedBy>
  <cp:revision>1</cp:revision>
  <dcterms:modified xsi:type="dcterms:W3CDTF">2025-01-17T16:21:27Z</dcterms:modified>
</cp:coreProperties>
</file>